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261" r:id="rId5"/>
    <p:sldId id="260" r:id="rId6"/>
    <p:sldId id="258" r:id="rId7"/>
    <p:sldId id="262" r:id="rId8"/>
    <p:sldId id="265" r:id="rId9"/>
    <p:sldId id="263" r:id="rId10"/>
    <p:sldId id="264" r:id="rId11"/>
    <p:sldId id="270" r:id="rId12"/>
    <p:sldId id="266" r:id="rId13"/>
    <p:sldId id="267" r:id="rId14"/>
    <p:sldId id="269" r:id="rId15"/>
    <p:sldId id="268" r:id="rId16"/>
    <p:sldId id="271" r:id="rId17"/>
    <p:sldId id="272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118" d="100"/>
          <a:sy n="118" d="100"/>
        </p:scale>
        <p:origin x="64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8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D252F-65F0-48AA-9999-DEA55CD0DD7F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3B393F-EE9B-41A6-8BA7-2E38D52741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5827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16DB-3FCF-52A3-1FFA-E05944A0B8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539E58-5718-0E78-F447-D1467BAD42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DCE8C-6E50-27D4-F823-909B78E72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201E8-661B-429D-889A-512E25BA1171}" type="datetime1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4B2D4-4BAB-C059-99BB-1886BD1FC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1568F-C946-A620-3260-1A9F16DBA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4178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856B4-784B-245A-6B96-11944FCB5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E5464C-46A2-B0D5-B1E6-AFF9DD0ABC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FA413-A654-6FCE-A7B7-7A5EC583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E6CE2-138E-499A-B4B5-D24EB792D03E}" type="datetime1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AAFD0-BCE9-A594-34FE-00BBE6FF9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C67C5-9C94-45E6-D339-5C9A89E94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3215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EFA683-16A4-9EF4-0F49-E76058C0E7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FCEA90-4C5C-1E85-B1E4-67BB9E754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05CC7-22B9-B2FD-6FB7-A4D7D29DB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263C8-A878-476C-BFB2-9261DA2B3302}" type="datetime1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909A7-6CB3-FDEF-462A-F42FD9D49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7393E-87E4-C400-29A1-65C993E09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6011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A703C-3945-0D0B-428D-18E6D54B2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0AF07-7C04-94E0-7F40-2C8D6D7F8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01B07-D443-FB3F-05B4-7CE1C1AC7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C086A-19B4-46E4-9A83-3710CABF7C94}" type="datetime1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8525D-D1F8-078F-08DC-F37CEBE96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97A6F1-DB18-E380-4F4D-FC1E443A9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2084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57B73-7B6B-4910-A335-BCF5C0642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13D1D-E99A-2B40-88A2-A003EC054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F7782-B18C-9972-3A55-46BD83B90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ADDC3-DE12-4FD0-8E89-693FAB7FA6F7}" type="datetime1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AE62B-6DFF-1F5E-73D4-9A4A13ADE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962BB-1154-100B-1B42-5E0D6EAD6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447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C0BC0-715C-D12C-381B-8615E9F1D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0802F-8879-FDAF-06C0-46A0901DE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63BA61-AD60-2E85-6472-BDAAEBCFD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73EE2A-ADC8-366B-F47F-7F2818D41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9BE21-65EA-48ED-B84E-9E120F64969B}" type="datetime1">
              <a:rPr lang="ru-RU" smtClean="0"/>
              <a:t>15.05.2025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57EE2-59AE-D905-94A7-D9F65C206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B2EE3-AEAA-39BD-1C04-8EF2C4506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5486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B2425-2F27-FD16-3D24-A3522FCEC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F9649B-1CC9-F6CF-6151-667F40814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21B841-FC71-5493-6D83-2C89DE9E2F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44C99A-4639-310A-FBEC-E3F319CC2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0D2FCC-1C3C-2C37-223D-FB626ABC0D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134B45-B22A-8045-7BF1-80A9267AC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758AD-0FF1-4E43-8980-A869068B1D5C}" type="datetime1">
              <a:rPr lang="ru-RU" smtClean="0"/>
              <a:t>15.05.2025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BD92D5-B04E-CA9A-D111-865269360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51B7A9-FADF-65FD-7235-DCEC44AC0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1360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53652-F316-EA00-09EB-F87F12C57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77C611-9814-6BE1-C8D2-9AE375CC3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3CFA8-53CF-419F-A95D-7AC7A24E4114}" type="datetime1">
              <a:rPr lang="ru-RU" smtClean="0"/>
              <a:t>15.05.2025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CD4EAC-5B94-4220-22ED-6B5765F92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BF52A2-3A57-E295-1CA3-6F980A8AE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3313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74CD29-AF75-E8C6-A124-190662340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6F6E1-06CE-4EC7-9410-436389E5056E}" type="datetime1">
              <a:rPr lang="ru-RU" smtClean="0"/>
              <a:t>15.05.2025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D9EF75-7834-D421-FE0A-4AEE9F2C3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6E3168-D81D-8E3D-809A-BFCFBA85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9491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353F-3BA4-A2CD-2C5A-DB4BAB25D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01C1C-BEF9-B521-D703-CB36D1853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B8ED23-4464-4CB5-EB61-9CE74B7F1D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EB00F-C737-43EB-697D-2FC922F3D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EBCF-2584-4C40-AC22-76FF8152CD84}" type="datetime1">
              <a:rPr lang="ru-RU" smtClean="0"/>
              <a:t>15.05.2025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068622-D1DD-F8A7-F2FE-710B235B4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B59D1-297D-196E-359C-CE77A400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494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9ADD4-5A8D-CFE8-842A-833319D37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354BB1-E131-D0CD-478F-A88F94ABE1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E7E7D-D3EF-C9CE-53F6-D8994F0471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D9298-4BBE-459F-4EBA-CB00FF7E7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D4CEA-7D51-4049-9344-07342C87DD8B}" type="datetime1">
              <a:rPr lang="ru-RU" smtClean="0"/>
              <a:t>15.05.2025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E8FC28-D6E1-79AB-E654-462898F73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9211A7-BE7A-D759-E52E-130040B50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2318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31B3A1-C429-8CA4-B39D-DEE1A0FE5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B5A961-64B5-68B1-B022-182808A21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ECF120-9A10-0323-EA97-CF8BE2099C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CFFD84-1EEF-438B-8F47-1C7A3A28E820}" type="datetime1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2436A-E9C7-A58D-5981-C12E829790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6DEAA-3889-552A-B645-5D826E7241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21B719-0288-44C2-B909-4F48A1801BB7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3">
            <a:extLst>
              <a:ext uri="{FF2B5EF4-FFF2-40B4-BE49-F238E27FC236}">
                <a16:creationId xmlns:a16="http://schemas.microsoft.com/office/drawing/2014/main" id="{B003920A-9FB7-0800-D46C-0AE5C71F8A3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44379" y="88345"/>
            <a:ext cx="835335" cy="83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ACD62768-4E8F-F51B-280A-F02B15F36EFB}"/>
              </a:ext>
            </a:extLst>
          </p:cNvPr>
          <p:cNvSpPr txBox="1">
            <a:spLocks/>
          </p:cNvSpPr>
          <p:nvPr/>
        </p:nvSpPr>
        <p:spPr>
          <a:xfrm>
            <a:off x="1692966" y="223935"/>
            <a:ext cx="9144000" cy="73274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288290">
              <a:lnSpc>
                <a:spcPct val="120000"/>
              </a:lnSpc>
              <a:spcBef>
                <a:spcPts val="0"/>
              </a:spcBef>
            </a:pPr>
            <a:r>
              <a:rPr lang="ru-RU" sz="1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Министерство науки и высшего образования Республики Казахстан</a:t>
            </a:r>
            <a:endParaRPr lang="ru-KZ" sz="18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288290">
              <a:lnSpc>
                <a:spcPct val="120000"/>
              </a:lnSpc>
              <a:spcBef>
                <a:spcPts val="0"/>
              </a:spcBef>
            </a:pPr>
            <a:r>
              <a:rPr lang="ru-RU" sz="1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Карагандинский университет имени академика Е.А. </a:t>
            </a:r>
            <a:r>
              <a:rPr lang="ru-RU" sz="18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Букетова</a:t>
            </a:r>
            <a:endParaRPr lang="ru-KZ" sz="18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993BFF-A25E-550E-5E02-15CE52743F8A}"/>
              </a:ext>
            </a:extLst>
          </p:cNvPr>
          <p:cNvSpPr txBox="1"/>
          <p:nvPr/>
        </p:nvSpPr>
        <p:spPr>
          <a:xfrm>
            <a:off x="0" y="1315616"/>
            <a:ext cx="12192000" cy="2307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88290" algn="ctr">
              <a:lnSpc>
                <a:spcPct val="115000"/>
              </a:lnSpc>
              <a:spcAft>
                <a:spcPts val="1000"/>
              </a:spcAft>
            </a:pPr>
            <a:r>
              <a:rPr lang="ru-RU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ДИПЛОМНАЯ РАБОТА</a:t>
            </a:r>
            <a:endParaRPr lang="ru-KZ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288290" algn="ctr"/>
            <a:r>
              <a:rPr lang="ru-RU" sz="1800" kern="5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на тему:</a:t>
            </a:r>
            <a:endParaRPr lang="ru-KZ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288290" algn="ctr"/>
            <a:r>
              <a:rPr lang="ru-RU" sz="1800" kern="5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«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Проектирование встраиваемых систем на примере одноплатного компьютера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Orange Pi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 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LTS</a:t>
            </a:r>
            <a:r>
              <a:rPr lang="ru-RU" sz="1800" kern="5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»</a:t>
            </a:r>
            <a:endParaRPr lang="ru-KZ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288290" algn="ctr"/>
            <a:r>
              <a:rPr lang="kk-KZ" sz="1800" kern="5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ru-KZ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288290" algn="ctr"/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 образовательной программе</a:t>
            </a:r>
            <a:endParaRPr lang="ru-KZ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288290" algn="ctr"/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6B06201 – «Радиотехника, электроника и телекоммуникации»</a:t>
            </a:r>
            <a:endParaRPr lang="ru-KZ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KZ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6A5EFE-8304-B3E3-C2DC-BE577640996A}"/>
              </a:ext>
            </a:extLst>
          </p:cNvPr>
          <p:cNvSpPr txBox="1"/>
          <p:nvPr/>
        </p:nvSpPr>
        <p:spPr>
          <a:xfrm>
            <a:off x="7007946" y="4394435"/>
            <a:ext cx="5184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Научный руководитель: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ассоц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проф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Чиркова Л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Соискатель степени: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Рахимгалиев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.A.</a:t>
            </a:r>
            <a:endParaRPr lang="ru-K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844D5C-17AA-6E82-BB1C-C9E792148A59}"/>
              </a:ext>
            </a:extLst>
          </p:cNvPr>
          <p:cNvSpPr txBox="1"/>
          <p:nvPr/>
        </p:nvSpPr>
        <p:spPr>
          <a:xfrm>
            <a:off x="5184054" y="6264733"/>
            <a:ext cx="1823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Караганда 2025</a:t>
            </a:r>
            <a:endParaRPr lang="ru-K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158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065A0-6D10-6DD4-F125-DD0F2ADDC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цепи питания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Проектирование печатной платы</a:t>
            </a:r>
            <a:endParaRPr lang="ru-RU" sz="2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E0F1C75-24E3-D7B6-45C6-A79780DF89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307" y="2430113"/>
            <a:ext cx="6355386" cy="314236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347327-B294-3DA3-A68B-DB5AEAD6B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244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3654D-13F6-BD6B-900A-BA43C82ED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цепи питания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Проектирование печатной платы</a:t>
            </a:r>
            <a:endParaRPr lang="ru-RU" sz="2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F80DCD-40BA-15EB-3791-AF9EDE60E7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9166" y="1825625"/>
            <a:ext cx="5893667" cy="435133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509C74-FCE6-3301-1724-928C3E764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8067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F803D-ACCD-A600-270C-4BDCBC020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Сборка операционной системы</a:t>
            </a:r>
            <a:r>
              <a:rPr lang="en-US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 </a:t>
            </a:r>
            <a:r>
              <a:rPr lang="ru-RU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Блок схема программы</a:t>
            </a:r>
            <a:endParaRPr lang="ru-RU" sz="2400" dirty="0"/>
          </a:p>
        </p:txBody>
      </p:sp>
      <p:pic>
        <p:nvPicPr>
          <p:cNvPr id="14" name="Content Placeholder 13" descr="A diagram of a software development&#10;&#10;AI-generated content may be incorrect.">
            <a:extLst>
              <a:ext uri="{FF2B5EF4-FFF2-40B4-BE49-F238E27FC236}">
                <a16:creationId xmlns:a16="http://schemas.microsoft.com/office/drawing/2014/main" id="{BE8CE59E-98FD-D363-731D-69570F532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554" y="1825625"/>
            <a:ext cx="2900892" cy="4351338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7B5716-23E1-E636-7D10-A309CB769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9728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E85E7-4411-9D68-C325-C29928324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Сборка операционной системы</a:t>
            </a:r>
            <a:r>
              <a:rPr lang="en-US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ea typeface="Aptos" panose="020B0004020202020204" pitchFamily="34" charset="0"/>
              </a:rPr>
              <a:t> Платформа</a:t>
            </a:r>
            <a:endParaRPr lang="ru-RU" sz="2400" dirty="0"/>
          </a:p>
        </p:txBody>
      </p:sp>
      <p:pic>
        <p:nvPicPr>
          <p:cNvPr id="5" name="Content Placeholder 4" descr="A close-up of a blue circuit board&#10;&#10;AI-generated content may be incorrect.">
            <a:extLst>
              <a:ext uri="{FF2B5EF4-FFF2-40B4-BE49-F238E27FC236}">
                <a16:creationId xmlns:a16="http://schemas.microsoft.com/office/drawing/2014/main" id="{3C66AF0D-9889-85E1-EB8E-A99F9FD208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142" y="1825625"/>
            <a:ext cx="6093716" cy="4351338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C01A97-4115-C727-B0F0-359206300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953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C007C-0EFE-30E3-A547-7B68CB4B4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Сборка операционной системы</a:t>
            </a:r>
            <a:r>
              <a:rPr lang="en-US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ea typeface="Aptos" panose="020B0004020202020204" pitchFamily="34" charset="0"/>
              </a:rPr>
              <a:t> Платформа</a:t>
            </a:r>
            <a:endParaRPr lang="ru-RU" sz="2400" dirty="0"/>
          </a:p>
        </p:txBody>
      </p:sp>
      <p:pic>
        <p:nvPicPr>
          <p:cNvPr id="5" name="Content Placeholder 4" descr="A blue circuit board with red text&#10;&#10;AI-generated content may be incorrect.">
            <a:extLst>
              <a:ext uri="{FF2B5EF4-FFF2-40B4-BE49-F238E27FC236}">
                <a16:creationId xmlns:a16="http://schemas.microsoft.com/office/drawing/2014/main" id="{B9B796E2-2882-4249-9116-E689D1165C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3942" y="1835869"/>
            <a:ext cx="6680736" cy="4351338"/>
          </a:xfrm>
        </p:spPr>
      </p:pic>
      <p:pic>
        <p:nvPicPr>
          <p:cNvPr id="7" name="Picture 6" descr="A black memory card with white text&#10;&#10;AI-generated content may be incorrect.">
            <a:extLst>
              <a:ext uri="{FF2B5EF4-FFF2-40B4-BE49-F238E27FC236}">
                <a16:creationId xmlns:a16="http://schemas.microsoft.com/office/drawing/2014/main" id="{C5418280-3E1C-5E25-6911-22447BC51E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862" y="3626977"/>
            <a:ext cx="1476287" cy="984191"/>
          </a:xfrm>
          <a:prstGeom prst="rect">
            <a:avLst/>
          </a:prstGeom>
        </p:spPr>
      </p:pic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50C5F3C0-95DC-693B-4DFB-FAE1CC5C681C}"/>
              </a:ext>
            </a:extLst>
          </p:cNvPr>
          <p:cNvCxnSpPr>
            <a:stCxn id="7" idx="1"/>
          </p:cNvCxnSpPr>
          <p:nvPr/>
        </p:nvCxnSpPr>
        <p:spPr>
          <a:xfrm rot="10800000">
            <a:off x="6096000" y="4119073"/>
            <a:ext cx="1140862" cy="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8C5E5F9-DBAE-AC5D-7079-DA00E5EC347D}"/>
              </a:ext>
            </a:extLst>
          </p:cNvPr>
          <p:cNvSpPr txBox="1"/>
          <p:nvPr/>
        </p:nvSpPr>
        <p:spPr>
          <a:xfrm>
            <a:off x="9319354" y="3934406"/>
            <a:ext cx="2449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Операционная система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456FC3A-E10B-E63A-E7DD-84CA4EC5288F}"/>
              </a:ext>
            </a:extLst>
          </p:cNvPr>
          <p:cNvCxnSpPr>
            <a:stCxn id="14" idx="1"/>
            <a:endCxn id="7" idx="3"/>
          </p:cNvCxnSpPr>
          <p:nvPr/>
        </p:nvCxnSpPr>
        <p:spPr>
          <a:xfrm flipH="1">
            <a:off x="8713149" y="4119072"/>
            <a:ext cx="606205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7C3E7D-A654-D778-116C-F667C53CA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4322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A4300-42B7-6295-0735-4E09F829D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025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Сборка цепи питания и операционной системы</a:t>
            </a:r>
            <a:endParaRPr lang="ru-RU" sz="2400" dirty="0"/>
          </a:p>
        </p:txBody>
      </p:sp>
      <p:pic>
        <p:nvPicPr>
          <p:cNvPr id="5" name="Content Placeholder 4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99CFF555-9B0D-5E0A-059F-2E8C73A35A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8813" y="2141537"/>
            <a:ext cx="6680736" cy="435133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AF949C-7B98-751B-84BC-EFDBE72BD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992" y="2879833"/>
            <a:ext cx="4893683" cy="36130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748E9B9-4BE3-0346-210C-636B3E8D447F}"/>
              </a:ext>
            </a:extLst>
          </p:cNvPr>
          <p:cNvSpPr txBox="1"/>
          <p:nvPr/>
        </p:nvSpPr>
        <p:spPr>
          <a:xfrm>
            <a:off x="1471032" y="2345770"/>
            <a:ext cx="2657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PMU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11D00CFB-5C22-5500-5FD9-F110729AA847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4128774" y="2530436"/>
            <a:ext cx="3442800" cy="426409"/>
          </a:xfrm>
          <a:prstGeom prst="bentConnector3">
            <a:avLst>
              <a:gd name="adj1" fmla="val 100141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A black memory card with white text&#10;&#10;AI-generated content may be incorrect.">
            <a:extLst>
              <a:ext uri="{FF2B5EF4-FFF2-40B4-BE49-F238E27FC236}">
                <a16:creationId xmlns:a16="http://schemas.microsoft.com/office/drawing/2014/main" id="{2F948831-12E0-186D-5C52-F7B08B2B77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92" y="1198592"/>
            <a:ext cx="1476287" cy="98419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8E94647-607B-CCFF-782D-A933BC3C0253}"/>
              </a:ext>
            </a:extLst>
          </p:cNvPr>
          <p:cNvSpPr txBox="1"/>
          <p:nvPr/>
        </p:nvSpPr>
        <p:spPr>
          <a:xfrm>
            <a:off x="2444097" y="1198592"/>
            <a:ext cx="3238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Операционная система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3559E77-D7A8-0E69-894A-E87CB15F10BA}"/>
              </a:ext>
            </a:extLst>
          </p:cNvPr>
          <p:cNvCxnSpPr>
            <a:endCxn id="24" idx="1"/>
          </p:cNvCxnSpPr>
          <p:nvPr/>
        </p:nvCxnSpPr>
        <p:spPr>
          <a:xfrm>
            <a:off x="2047279" y="1383258"/>
            <a:ext cx="39681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576F7E5-1F32-09EA-4683-5C1B06D43043}"/>
              </a:ext>
            </a:extLst>
          </p:cNvPr>
          <p:cNvCxnSpPr>
            <a:cxnSpLocks/>
          </p:cNvCxnSpPr>
          <p:nvPr/>
        </p:nvCxnSpPr>
        <p:spPr>
          <a:xfrm>
            <a:off x="3017833" y="1567924"/>
            <a:ext cx="0" cy="777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CBECA13F-0342-5C8B-D725-7E4C786F8CD5}"/>
              </a:ext>
            </a:extLst>
          </p:cNvPr>
          <p:cNvCxnSpPr>
            <a:cxnSpLocks/>
          </p:cNvCxnSpPr>
          <p:nvPr/>
        </p:nvCxnSpPr>
        <p:spPr>
          <a:xfrm>
            <a:off x="4854011" y="1408724"/>
            <a:ext cx="3384135" cy="616629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D7496-05B5-12D4-6C87-5B099B0B4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264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060C6-F23F-2978-6E61-F9891EC15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 и заключение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B39C8-4358-2AE8-E3DE-470953C6B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В ходе выполнения дипломной работы были достигнуты поставленные цели</a:t>
            </a:r>
            <a:r>
              <a:rPr lang="en-US" sz="1800" dirty="0">
                <a:latin typeface="Times New Roman" panose="02020603050405020304" pitchFamily="18" charset="0"/>
                <a:ea typeface="Aptos" panose="020B0004020202020204" pitchFamily="34" charset="0"/>
              </a:rPr>
              <a:t>,</a:t>
            </a:r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 а именно</a:t>
            </a:r>
            <a:r>
              <a:rPr lang="en-US" sz="1800" dirty="0">
                <a:latin typeface="Times New Roman" panose="02020603050405020304" pitchFamily="18" charset="0"/>
                <a:ea typeface="Aptos" panose="020B0004020202020204" pitchFamily="34" charset="0"/>
              </a:rPr>
              <a:t>:</a:t>
            </a:r>
          </a:p>
          <a:p>
            <a:pPr lvl="1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Реализована система питания на базе микросхемы AXP805 </a:t>
            </a:r>
            <a:endParaRPr lang="en-US" sz="1800" dirty="0"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lvl="1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Разработана операционная система</a:t>
            </a:r>
            <a:endParaRPr lang="en-US" sz="1800" dirty="0"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>
              <a:buNone/>
            </a:pPr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И решены следующие задачи</a:t>
            </a:r>
            <a:r>
              <a:rPr lang="en-US" sz="1800" dirty="0">
                <a:latin typeface="Times New Roman" panose="02020603050405020304" pitchFamily="18" charset="0"/>
                <a:ea typeface="Aptos" panose="020B0004020202020204" pitchFamily="34" charset="0"/>
              </a:rPr>
              <a:t>:</a:t>
            </a: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В рамках программной части проекта была произведена ручная сборка дистрибутива Linux</a:t>
            </a:r>
            <a:endParaRPr lang="en-US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Помимо технических результатов</a:t>
            </a:r>
            <a:endParaRPr lang="en-US" sz="1800" dirty="0"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800100" lvl="1" indent="-342900" algn="just">
              <a:spcBef>
                <a:spcPts val="0"/>
              </a:spcBef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Чтение и анализ технической документации;</a:t>
            </a:r>
          </a:p>
          <a:p>
            <a:pPr marL="800100" lvl="1" indent="-342900" algn="just">
              <a:spcBef>
                <a:spcPts val="0"/>
              </a:spcBef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1800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П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роектирование схем и печатных плат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применялись профессиональные ECAD-инструменты</a:t>
            </a:r>
            <a:r>
              <a:rPr lang="en-US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;</a:t>
            </a:r>
          </a:p>
          <a:p>
            <a:pPr marL="800100" lvl="1" indent="-342900" algn="just">
              <a:spcBef>
                <a:spcPts val="0"/>
              </a:spcBef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1800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И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спользование ECAD-инструментов профессионального уровня;</a:t>
            </a:r>
          </a:p>
          <a:p>
            <a:pPr marL="800100" lvl="1" indent="-342900" algn="just">
              <a:spcBef>
                <a:spcPts val="0"/>
              </a:spcBef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1800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Н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астройка и сборка ядра Linux;</a:t>
            </a:r>
          </a:p>
          <a:p>
            <a:pPr marL="800100" lvl="1" indent="-342900" algn="just">
              <a:spcBef>
                <a:spcPts val="0"/>
              </a:spcBef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1800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Р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абота с контейнеризацией (</a:t>
            </a:r>
            <a:r>
              <a:rPr lang="ru-RU" sz="18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Docker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) и кросс-компиляцией;</a:t>
            </a:r>
          </a:p>
          <a:p>
            <a:pPr marL="800100" lvl="1" indent="-342900" algn="just">
              <a:spcBef>
                <a:spcPts val="0"/>
              </a:spcBef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ru-RU" sz="1800" kern="100" dirty="0"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А</a:t>
            </a:r>
            <a:r>
              <a:rPr lang="ru-RU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втоматизация и документирование процессов.</a:t>
            </a:r>
          </a:p>
          <a:p>
            <a:pPr lvl="1"/>
            <a:endParaRPr lang="ru-RU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C17021-F7FE-D1E8-C0DB-FAAC8ABCC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83358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F2439-9CF8-DF5A-2ACB-F69B01804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Благодарю за внимание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доклад окончен</a:t>
            </a:r>
            <a:br>
              <a:rPr lang="en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42B20-AFD5-27C2-6DF1-8B0DEB9BC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1105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7D3D0-D9FB-16C8-39F2-78F5F86F5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Цели и задачи дипломной работы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87AAA-3A33-7B87-18B1-8A0791AE5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562" y="18256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Целью дипломной работы является</a:t>
            </a: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</a:t>
            </a:r>
            <a:endParaRPr lang="en-US" sz="1800" dirty="0"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>
              <a:buNone/>
            </a:pP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Создание полноценной цепи питания на </a:t>
            </a: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AXP 805 </a:t>
            </a:r>
            <a:r>
              <a:rPr lang="ru-RU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и</a:t>
            </a:r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c</a:t>
            </a:r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борка собственной минималистичной операционной системы</a:t>
            </a:r>
            <a:endParaRPr lang="en-US" sz="1800" dirty="0"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>
              <a:buNone/>
            </a:pPr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Задачи дипломной работы состояли в следующем</a:t>
            </a:r>
            <a:r>
              <a:rPr lang="en-US" sz="1800" dirty="0">
                <a:latin typeface="Times New Roman" panose="02020603050405020304" pitchFamily="18" charset="0"/>
                <a:ea typeface="Aptos" panose="020B0004020202020204" pitchFamily="34" charset="0"/>
              </a:rPr>
              <a:t>:</a:t>
            </a:r>
          </a:p>
          <a:p>
            <a:pPr lvl="1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Анализ требований к питанию микрокомпьютера</a:t>
            </a:r>
            <a:r>
              <a:rPr lang="en-US" sz="1800" dirty="0">
                <a:latin typeface="Times New Roman" panose="02020603050405020304" pitchFamily="18" charset="0"/>
                <a:ea typeface="Aptos" panose="020B0004020202020204" pitchFamily="34" charset="0"/>
              </a:rPr>
              <a:t> Orange Pi 3 LTS</a:t>
            </a:r>
            <a:endParaRPr lang="ru-RU" sz="1800" dirty="0"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lvl="1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Аппаратное проектирования</a:t>
            </a:r>
            <a:r>
              <a:rPr lang="en-US" sz="1800" dirty="0">
                <a:latin typeface="Times New Roman" panose="02020603050405020304" pitchFamily="18" charset="0"/>
                <a:ea typeface="Aptos" panose="020B0004020202020204" pitchFamily="34" charset="0"/>
              </a:rPr>
              <a:t>, </a:t>
            </a:r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создание библиотеки компонентов в ECAD-среде</a:t>
            </a:r>
          </a:p>
          <a:p>
            <a:pPr lvl="2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Выбор </a:t>
            </a:r>
            <a:r>
              <a:rPr lang="en-US" sz="1800" dirty="0">
                <a:latin typeface="Times New Roman" panose="02020603050405020304" pitchFamily="18" charset="0"/>
                <a:ea typeface="Aptos" panose="020B0004020202020204" pitchFamily="34" charset="0"/>
              </a:rPr>
              <a:t>ECAD</a:t>
            </a:r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 системы</a:t>
            </a:r>
          </a:p>
          <a:p>
            <a:pPr lvl="2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Разработка условно-графических обозначений</a:t>
            </a:r>
          </a:p>
          <a:p>
            <a:pPr lvl="2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Посадочные места</a:t>
            </a:r>
          </a:p>
          <a:p>
            <a:pPr lvl="2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Трёхмерных моделей</a:t>
            </a:r>
          </a:p>
          <a:p>
            <a:pPr lvl="1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Разработка принципиальной схемы</a:t>
            </a:r>
          </a:p>
          <a:p>
            <a:pPr lvl="1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Трассировка печатной платы</a:t>
            </a:r>
          </a:p>
          <a:p>
            <a:pPr lvl="1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Сборка необходимых программных компонентов: загрузчик </a:t>
            </a:r>
            <a:r>
              <a:rPr lang="ru-RU" sz="1800" dirty="0" err="1">
                <a:latin typeface="Times New Roman" panose="02020603050405020304" pitchFamily="18" charset="0"/>
                <a:ea typeface="Aptos" panose="020B0004020202020204" pitchFamily="34" charset="0"/>
              </a:rPr>
              <a:t>U</a:t>
            </a:r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-Boot, ядро Linux, системная библиотека </a:t>
            </a:r>
            <a:r>
              <a:rPr lang="ru-RU" sz="1800" dirty="0" err="1">
                <a:latin typeface="Times New Roman" panose="02020603050405020304" pitchFamily="18" charset="0"/>
                <a:ea typeface="Aptos" panose="020B0004020202020204" pitchFamily="34" charset="0"/>
              </a:rPr>
              <a:t>glibc</a:t>
            </a:r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 и набор базовых утилит </a:t>
            </a:r>
            <a:r>
              <a:rPr lang="ru-RU" sz="1800" dirty="0" err="1">
                <a:latin typeface="Times New Roman" panose="02020603050405020304" pitchFamily="18" charset="0"/>
                <a:ea typeface="Aptos" panose="020B0004020202020204" pitchFamily="34" charset="0"/>
              </a:rPr>
              <a:t>BusyBox</a:t>
            </a:r>
            <a:endParaRPr lang="ru-RU" sz="1800" dirty="0"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lvl="1"/>
            <a:r>
              <a:rPr lang="ru-RU" sz="1800" dirty="0">
                <a:latin typeface="Times New Roman" panose="02020603050405020304" pitchFamily="18" charset="0"/>
                <a:ea typeface="Aptos" panose="020B0004020202020204" pitchFamily="34" charset="0"/>
              </a:rPr>
              <a:t>Разработка системы сборки в </a:t>
            </a:r>
            <a:r>
              <a:rPr lang="ru-RU" sz="1800" dirty="0" err="1">
                <a:latin typeface="Times New Roman" panose="02020603050405020304" pitchFamily="18" charset="0"/>
                <a:ea typeface="Aptos" panose="020B0004020202020204" pitchFamily="34" charset="0"/>
              </a:rPr>
              <a:t>Dockerfile</a:t>
            </a:r>
            <a:endParaRPr lang="ru-RU" sz="1800" dirty="0"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>
              <a:buNone/>
            </a:pPr>
            <a:endParaRPr lang="ru-RU" sz="1800" dirty="0"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0" indent="0">
              <a:buNone/>
            </a:pPr>
            <a:endParaRPr lang="ru-RU" sz="18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E68C4-63FE-4947-D6CB-1B75C985F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080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D964E-8292-A872-B983-09679EA23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цепи питания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Выбор системы проектирования</a:t>
            </a:r>
            <a:endParaRPr lang="ru-RU" sz="2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67D8C6-0C49-B35F-F529-2E532F341F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387" y="1825026"/>
            <a:ext cx="5956941" cy="402029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C17E93-B0FE-8A34-6F5A-AF04AD5A9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6996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18DF1-D9F1-96A1-0EFD-F57DC0543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цепи питания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Подбор и создание компонентов</a:t>
            </a:r>
            <a:endParaRPr lang="ru-RU" sz="2800" dirty="0"/>
          </a:p>
        </p:txBody>
      </p:sp>
      <p:pic>
        <p:nvPicPr>
          <p:cNvPr id="4" name="Graphic 10">
            <a:extLst>
              <a:ext uri="{FF2B5EF4-FFF2-40B4-BE49-F238E27FC236}">
                <a16:creationId xmlns:a16="http://schemas.microsoft.com/office/drawing/2014/main" id="{5DFCE07D-F5B1-3FD0-34C6-D3C2D9BEC4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39071" y="1825625"/>
            <a:ext cx="4513857" cy="435133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724570-3BE6-2F85-EAAA-E980F7ED7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2860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61BB1-928E-F8D4-120C-E42D45D50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цепи питания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Подбор и создание компонентов</a:t>
            </a:r>
          </a:p>
        </p:txBody>
      </p:sp>
      <p:pic>
        <p:nvPicPr>
          <p:cNvPr id="6" name="Graphic 12">
            <a:extLst>
              <a:ext uri="{FF2B5EF4-FFF2-40B4-BE49-F238E27FC236}">
                <a16:creationId xmlns:a16="http://schemas.microsoft.com/office/drawing/2014/main" id="{40F1910F-7480-609E-7D0E-66E677A5C9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84299" y="1825625"/>
            <a:ext cx="6823402" cy="435133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7E1B4EF-9E79-6B24-D312-CB779390E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75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61BB1-928E-F8D4-120C-E42D45D50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цепи питания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Подбор и создание компонентов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F2CC8F-78C9-615B-B523-C9EE868028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248694"/>
            <a:ext cx="10515600" cy="3505200"/>
          </a:xfrm>
        </p:spPr>
      </p:pic>
      <p:pic>
        <p:nvPicPr>
          <p:cNvPr id="8" name="Graphic 3">
            <a:extLst>
              <a:ext uri="{FF2B5EF4-FFF2-40B4-BE49-F238E27FC236}">
                <a16:creationId xmlns:a16="http://schemas.microsoft.com/office/drawing/2014/main" id="{FD827422-EC1E-5729-7252-F805E501B3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" y="2248694"/>
            <a:ext cx="5511325" cy="35052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063FE2-59B6-29A9-9784-5A354D36C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710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58BF0-8051-6542-361E-9F688696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цепи питания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Подбор и создание компонентов</a:t>
            </a:r>
            <a:endParaRPr lang="ru-RU" sz="2400" dirty="0"/>
          </a:p>
        </p:txBody>
      </p:sp>
      <p:pic>
        <p:nvPicPr>
          <p:cNvPr id="4" name="Graphic 26">
            <a:extLst>
              <a:ext uri="{FF2B5EF4-FFF2-40B4-BE49-F238E27FC236}">
                <a16:creationId xmlns:a16="http://schemas.microsoft.com/office/drawing/2014/main" id="{67C20DDE-55D8-EF0F-FCCC-4ACAF423DE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8812" y="1825625"/>
            <a:ext cx="10374376" cy="435133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707D79-2EBE-E609-A6D5-286C97EC3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2475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and white diagram">
            <a:extLst>
              <a:ext uri="{FF2B5EF4-FFF2-40B4-BE49-F238E27FC236}">
                <a16:creationId xmlns:a16="http://schemas.microsoft.com/office/drawing/2014/main" id="{25A35274-DDDC-0CE5-429B-CDD826E6F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471" y="0"/>
            <a:ext cx="8875058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F1BABA-2615-F6D6-4105-000CC4F6598B}"/>
              </a:ext>
            </a:extLst>
          </p:cNvPr>
          <p:cNvSpPr txBox="1"/>
          <p:nvPr/>
        </p:nvSpPr>
        <p:spPr>
          <a:xfrm>
            <a:off x="3529570" y="400050"/>
            <a:ext cx="5132859" cy="369332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ru-RU" sz="1800" dirty="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цепи питания</a:t>
            </a:r>
            <a:r>
              <a:rPr lang="en-US" sz="1800" dirty="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dirty="0">
                <a:solidFill>
                  <a:schemeClr val="bg1"/>
                </a:solidFill>
                <a:highlight>
                  <a:srgbClr val="000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Принципиальная схема  </a:t>
            </a:r>
            <a:endParaRPr lang="ru-RU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7D67E5-D559-BDA8-4387-8CB62D730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3320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42C92-749C-CFDD-9181-B5260AA84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цепи питания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Проектирование печатной платы</a:t>
            </a:r>
            <a:endParaRPr lang="ru-RU" sz="2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0C6204-6A80-4409-45D1-2C8A3EBC24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0" detail="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613498"/>
            <a:ext cx="3242120" cy="3117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DCC9D1-834B-C8E9-0FF6-B6425084681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 trans="0" detail="1"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124" y="2607569"/>
            <a:ext cx="6323330" cy="312928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28D5AC-0041-135B-68A0-0E1490EC8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1B719-0288-44C2-B909-4F48A1801BB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70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362</Words>
  <Application>Microsoft Macintosh PowerPoint</Application>
  <PresentationFormat>Widescreen</PresentationFormat>
  <Paragraphs>72</Paragraphs>
  <Slides>17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Symbol</vt:lpstr>
      <vt:lpstr>Times New Roman</vt:lpstr>
      <vt:lpstr>Office Theme</vt:lpstr>
      <vt:lpstr>PowerPoint Presentation</vt:lpstr>
      <vt:lpstr>Цели и задачи дипломной работы</vt:lpstr>
      <vt:lpstr>Создание цепи питания: Выбор системы проектирования</vt:lpstr>
      <vt:lpstr>Создание цепи питания: Подбор и создание компонентов</vt:lpstr>
      <vt:lpstr>Создание цепи питания: Подбор и создание компонентов</vt:lpstr>
      <vt:lpstr>Создание цепи питания: Подбор и создание компонентов</vt:lpstr>
      <vt:lpstr>Создание цепи питания: Подбор и создание компонентов</vt:lpstr>
      <vt:lpstr>PowerPoint Presentation</vt:lpstr>
      <vt:lpstr>Создание цепи питания: Проектирование печатной платы</vt:lpstr>
      <vt:lpstr>Создание цепи питания: Проектирование печатной платы</vt:lpstr>
      <vt:lpstr>Создание цепи питания: Проектирование печатной платы</vt:lpstr>
      <vt:lpstr>Сборка операционной системы: Блок схема программы</vt:lpstr>
      <vt:lpstr>Сборка операционной системы: Платформа</vt:lpstr>
      <vt:lpstr>Сборка операционной системы: Платформа</vt:lpstr>
      <vt:lpstr>Сборка цепи питания и операционной системы</vt:lpstr>
      <vt:lpstr>Выводы и заключение</vt:lpstr>
      <vt:lpstr>Благодарю за внимание, доклад окончен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annad</dc:creator>
  <cp:lastModifiedBy>Рахимгалиев Темирбек Асылбекович</cp:lastModifiedBy>
  <cp:revision>66</cp:revision>
  <dcterms:created xsi:type="dcterms:W3CDTF">2025-05-14T17:51:00Z</dcterms:created>
  <dcterms:modified xsi:type="dcterms:W3CDTF">2025-05-15T09:47:47Z</dcterms:modified>
</cp:coreProperties>
</file>

<file path=docProps/thumbnail.jpeg>
</file>